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7" r:id="rId5"/>
    <p:sldId id="281" r:id="rId6"/>
    <p:sldId id="283" r:id="rId7"/>
    <p:sldId id="257" r:id="rId8"/>
    <p:sldId id="289" r:id="rId9"/>
    <p:sldId id="258" r:id="rId10"/>
    <p:sldId id="290" r:id="rId11"/>
    <p:sldId id="278" r:id="rId12"/>
    <p:sldId id="282" r:id="rId13"/>
    <p:sldId id="259" r:id="rId14"/>
    <p:sldId id="260" r:id="rId15"/>
    <p:sldId id="261" r:id="rId16"/>
    <p:sldId id="263" r:id="rId17"/>
    <p:sldId id="262" r:id="rId18"/>
    <p:sldId id="264" r:id="rId19"/>
    <p:sldId id="265" r:id="rId20"/>
    <p:sldId id="266" r:id="rId21"/>
    <p:sldId id="267" r:id="rId22"/>
    <p:sldId id="284" r:id="rId23"/>
    <p:sldId id="285" r:id="rId24"/>
    <p:sldId id="286" r:id="rId25"/>
    <p:sldId id="287" r:id="rId26"/>
    <p:sldId id="276" r:id="rId27"/>
    <p:sldId id="273" r:id="rId28"/>
    <p:sldId id="274" r:id="rId29"/>
    <p:sldId id="270" r:id="rId30"/>
    <p:sldId id="271" r:id="rId31"/>
    <p:sldId id="272" r:id="rId32"/>
    <p:sldId id="275" r:id="rId33"/>
    <p:sldId id="279" r:id="rId34"/>
    <p:sldId id="280" r:id="rId35"/>
    <p:sldId id="28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3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9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7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1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3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590E-9C80-445B-ABB5-7340B1634662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6FED-C977-4D82-8FC7-75DDED990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0ahUKEwiDl8y9scrOAhUG0hoKHUOkBmAQjRwIBw&amp;url=http://edequity.org/szlag.php?q%3Diana%26page%3D3&amp;psig=AFQjCNGM_BoEQEkcC_c9x4BgDlbnbbyeVA&amp;ust=147158982561056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NETWORK LAYER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(Functions of Layer, IPV4 – Addressing, IP Packet Headers,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IP Address Assignment-Functions of IANA, AFRINIC, KENIC and ISPs)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17099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ECE 422-Data Communication &amp; Computer Networks</a:t>
            </a:r>
          </a:p>
          <a:p>
            <a:r>
              <a:rPr lang="en-GB" dirty="0">
                <a:solidFill>
                  <a:schemeClr val="bg1"/>
                </a:solidFill>
              </a:rPr>
              <a:t>Monday, 09 March 2026</a:t>
            </a:r>
          </a:p>
        </p:txBody>
      </p:sp>
    </p:spTree>
    <p:extLst>
      <p:ext uri="{BB962C8B-B14F-4D97-AF65-F5344CB8AC3E}">
        <p14:creationId xmlns:p14="http://schemas.microsoft.com/office/powerpoint/2010/main" val="276582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42988-1957-E5D4-E6D2-F373A98E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07458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>HOW DO I FIND YOUR IP ADDRESS?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24F7F0-38A8-8DA7-4AB9-673A3AC1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03" y="525714"/>
            <a:ext cx="10918489" cy="18818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your Start Menu and type </a:t>
            </a:r>
            <a:r>
              <a:rPr lang="en-US" sz="2400" b="1" dirty="0" err="1"/>
              <a:t>cmd</a:t>
            </a:r>
            <a:r>
              <a:rPr lang="en-US" sz="2400" b="1" dirty="0"/>
              <a:t> </a:t>
            </a:r>
            <a:r>
              <a:rPr lang="en-US" sz="2400" dirty="0"/>
              <a:t>in the search box and press enter</a:t>
            </a:r>
            <a:r>
              <a:rPr lang="en-US" sz="2400" b="1" dirty="0"/>
              <a:t>. </a:t>
            </a:r>
            <a:r>
              <a:rPr lang="en-US" sz="2400" dirty="0"/>
              <a:t>A black and white window will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find your IP enter  </a:t>
            </a:r>
            <a:r>
              <a:rPr lang="en-US" sz="2400" b="1" dirty="0"/>
              <a:t>ipconfig /all </a:t>
            </a:r>
            <a:r>
              <a:rPr lang="en-US" sz="2400" dirty="0"/>
              <a:t>and press enter.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DB5938-6BFB-1022-E4F8-C9C0B1A8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92" y="2095019"/>
            <a:ext cx="9840294" cy="43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31E2-0009-47EE-888C-B0C43544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507458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>HOW DO I FIND THE IP ADDRESS OF A DOAIN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D348-D7CC-40CA-98CD-BEF9CBE4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03" y="525714"/>
            <a:ext cx="11906197" cy="18818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Click on your Start Menu and type </a:t>
            </a:r>
            <a:r>
              <a:rPr lang="en-US" sz="2400" b="1" dirty="0" err="1"/>
              <a:t>cmd</a:t>
            </a:r>
            <a:r>
              <a:rPr lang="en-US" sz="2400" b="1" dirty="0"/>
              <a:t> in the search box and press enter. </a:t>
            </a:r>
            <a:r>
              <a:rPr lang="en-US" sz="2400" dirty="0"/>
              <a:t>A black and white window will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To find the IP address of a website use </a:t>
            </a:r>
            <a:r>
              <a:rPr lang="en-US" sz="2400" b="1" dirty="0" err="1"/>
              <a:t>Tracert</a:t>
            </a:r>
            <a:r>
              <a:rPr lang="en-US" sz="2400" b="1" dirty="0"/>
              <a:t>  command (Trace route Command) . </a:t>
            </a:r>
            <a:r>
              <a:rPr lang="en-US" sz="2400" dirty="0"/>
              <a:t>At the prompt, type in </a:t>
            </a:r>
            <a:r>
              <a:rPr lang="en-US" sz="2400" b="1" dirty="0"/>
              <a:t>tracert</a:t>
            </a:r>
            <a:r>
              <a:rPr lang="en-US" sz="2400" dirty="0"/>
              <a:t> and leave a single space, then type in your website's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1BDFF-6E5B-417B-9506-DAB9495F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02" y="2097045"/>
            <a:ext cx="4317282" cy="47609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60A1B3-DB3D-458A-B458-268B882820D9}"/>
              </a:ext>
            </a:extLst>
          </p:cNvPr>
          <p:cNvGrpSpPr/>
          <p:nvPr/>
        </p:nvGrpSpPr>
        <p:grpSpPr>
          <a:xfrm>
            <a:off x="6204857" y="2664542"/>
            <a:ext cx="5579706" cy="3293209"/>
            <a:chOff x="6204857" y="2664542"/>
            <a:chExt cx="5579706" cy="32932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E9FD27-34EF-4D74-B38C-70E87090CA6D}"/>
                </a:ext>
              </a:extLst>
            </p:cNvPr>
            <p:cNvSpPr txBox="1"/>
            <p:nvPr/>
          </p:nvSpPr>
          <p:spPr>
            <a:xfrm>
              <a:off x="7973961" y="2664542"/>
              <a:ext cx="3810602" cy="32932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10.70.x.x  Addresses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Net Range:       10.0.0.0 - 10.255.255.255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CIDR:           10.0.0.0/8</a:t>
              </a:r>
            </a:p>
            <a:p>
              <a:r>
                <a:rPr lang="en-US" sz="1600" dirty="0" err="1">
                  <a:solidFill>
                    <a:srgbClr val="FF0000"/>
                  </a:solidFill>
                </a:rPr>
                <a:t>NetName</a:t>
              </a:r>
              <a:r>
                <a:rPr lang="en-US" sz="1600" dirty="0">
                  <a:solidFill>
                    <a:srgbClr val="FF0000"/>
                  </a:solidFill>
                </a:rPr>
                <a:t>:        PRIVATE-ADDRESS--RFC1918-IANA-RESERVED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Comment:        These addresses are in use by many millions of independently operated networks, which might be as small as a single computer connected to a home gateway, and are automatically configured in hundreds of millions of devices.  They are only intended for use within a private context.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956059-81F0-4F2C-B16C-FC50E14CF949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6214188" y="3881535"/>
              <a:ext cx="1759773" cy="4296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6F5DAE-7FDD-4A80-9670-1D7E8C8FC3A2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6204857" y="4311147"/>
              <a:ext cx="1769104" cy="3716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0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795A-72F6-4B34-C111-87B9621D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543"/>
            <a:ext cx="12192000" cy="1325563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INTERPRETING TRACERT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28CC60-77FC-4006-B74D-EB7C53381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59"/>
              </p:ext>
            </p:extLst>
          </p:nvPr>
        </p:nvGraphicFramePr>
        <p:xfrm>
          <a:off x="1001486" y="2930953"/>
          <a:ext cx="985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338151521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159030776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23977423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1887736283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759043267"/>
                    </a:ext>
                  </a:extLst>
                </a:gridCol>
              </a:tblGrid>
              <a:tr h="1470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 OF HOPS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RTT1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RTT2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RTT3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IP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60721"/>
                  </a:ext>
                </a:extLst>
              </a:tr>
              <a:tr h="1470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192.168.100.1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052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C8E24-559E-2505-1AB4-1FA94DD674AB}"/>
              </a:ext>
            </a:extLst>
          </p:cNvPr>
          <p:cNvSpPr txBox="1"/>
          <p:nvPr/>
        </p:nvSpPr>
        <p:spPr>
          <a:xfrm>
            <a:off x="1001486" y="1828800"/>
            <a:ext cx="779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Tracing route to </a:t>
            </a:r>
            <a:r>
              <a:rPr lang="en-US" sz="2800" dirty="0" err="1"/>
              <a:t>nation.africa</a:t>
            </a:r>
            <a:r>
              <a:rPr lang="en-US" sz="2800" dirty="0"/>
              <a:t> [104.18.28.152]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259E6-D281-4799-19BD-857303FC0600}"/>
              </a:ext>
            </a:extLst>
          </p:cNvPr>
          <p:cNvSpPr txBox="1"/>
          <p:nvPr/>
        </p:nvSpPr>
        <p:spPr>
          <a:xfrm>
            <a:off x="849087" y="5071961"/>
            <a:ext cx="214811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FF0000"/>
                </a:solidFill>
                <a:effectLst/>
                <a:latin typeface="Montserrat" panose="00000500000000000000" pitchFamily="2" charset="0"/>
              </a:defRPr>
            </a:lvl1pPr>
          </a:lstStyle>
          <a:p>
            <a:r>
              <a:rPr lang="en-US" b="1" u="sng" dirty="0"/>
              <a:t>NO OF HOPS</a:t>
            </a:r>
          </a:p>
          <a:p>
            <a:r>
              <a:rPr lang="en-US" dirty="0"/>
              <a:t>Number of the hop along the route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B5C2F-2CBF-80DA-7202-47D4C3941D1B}"/>
              </a:ext>
            </a:extLst>
          </p:cNvPr>
          <p:cNvSpPr txBox="1"/>
          <p:nvPr/>
        </p:nvSpPr>
        <p:spPr>
          <a:xfrm>
            <a:off x="3675744" y="4492786"/>
            <a:ext cx="413657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FF0000"/>
                </a:solidFill>
                <a:effectLst/>
                <a:latin typeface="Montserrat" panose="00000500000000000000" pitchFamily="2" charset="0"/>
              </a:defRPr>
            </a:lvl1pPr>
          </a:lstStyle>
          <a:p>
            <a:r>
              <a:rPr lang="en-US" b="1" u="sng" dirty="0"/>
              <a:t>RTT</a:t>
            </a:r>
          </a:p>
          <a:p>
            <a:r>
              <a:rPr lang="en-US" dirty="0"/>
              <a:t>Trip time (RTT) for your packet to reach that point and return to your computer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D6163-C5EC-E628-0157-841845054091}"/>
              </a:ext>
            </a:extLst>
          </p:cNvPr>
          <p:cNvSpPr txBox="1"/>
          <p:nvPr/>
        </p:nvSpPr>
        <p:spPr>
          <a:xfrm>
            <a:off x="8795657" y="4845626"/>
            <a:ext cx="23077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IP ADDRESS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IP address of the router.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1245EF-6A96-A86D-D7E4-1CEA9A62F642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582057" y="3715657"/>
            <a:ext cx="341087" cy="135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D0953-2A28-1922-AAB7-9519C139EC17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828143" y="3845353"/>
            <a:ext cx="1915887" cy="64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3017EB-0C34-CD15-F8E8-19975EA9C876}"/>
              </a:ext>
            </a:extLst>
          </p:cNvPr>
          <p:cNvCxnSpPr>
            <a:stCxn id="7" idx="0"/>
            <a:endCxn id="4" idx="2"/>
          </p:cNvCxnSpPr>
          <p:nvPr/>
        </p:nvCxnSpPr>
        <p:spPr>
          <a:xfrm flipV="1">
            <a:off x="5744030" y="3845353"/>
            <a:ext cx="185056" cy="647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5FE123-F771-8ECE-DE1F-DDA2F3B4F7C7}"/>
              </a:ext>
            </a:extLst>
          </p:cNvPr>
          <p:cNvCxnSpPr>
            <a:stCxn id="7" idx="0"/>
          </p:cNvCxnSpPr>
          <p:nvPr/>
        </p:nvCxnSpPr>
        <p:spPr>
          <a:xfrm flipV="1">
            <a:off x="5744030" y="3845353"/>
            <a:ext cx="2068285" cy="647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237047-3D86-9B1F-1283-85BBA14477B5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9564915" y="3845353"/>
            <a:ext cx="384628" cy="1000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0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0174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IPV4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3" y="1623919"/>
            <a:ext cx="7028329" cy="4351338"/>
          </a:xfrm>
        </p:spPr>
        <p:txBody>
          <a:bodyPr/>
          <a:lstStyle/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There are two IPV4 notations, </a:t>
            </a:r>
            <a:r>
              <a:rPr lang="en-GB" dirty="0" err="1"/>
              <a:t>i.e</a:t>
            </a:r>
            <a:endParaRPr lang="en-GB" dirty="0"/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endParaRPr lang="en-GB" dirty="0"/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sz="2800" b="1" dirty="0">
                <a:solidFill>
                  <a:srgbClr val="FF0000"/>
                </a:solidFill>
              </a:rPr>
              <a:t>Dotted Decimal Notation </a:t>
            </a:r>
            <a:r>
              <a:rPr lang="en-GB" sz="2800" dirty="0">
                <a:solidFill>
                  <a:srgbClr val="FF0000"/>
                </a:solidFill>
              </a:rPr>
              <a:t>which written in decimal form with a decimal point (dot) separating the bytes.</a:t>
            </a: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endParaRPr lang="en-GB" sz="2800" dirty="0">
              <a:solidFill>
                <a:srgbClr val="FF0000"/>
              </a:solidFill>
            </a:endParaRP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sz="2800" b="1" dirty="0">
                <a:solidFill>
                  <a:srgbClr val="FF0000"/>
                </a:solidFill>
              </a:rPr>
              <a:t>Binary Notation </a:t>
            </a:r>
            <a:r>
              <a:rPr lang="en-GB" sz="2800" dirty="0">
                <a:solidFill>
                  <a:srgbClr val="FF0000"/>
                </a:solidFill>
              </a:rPr>
              <a:t>where address is displayed in a  32-bit binary form.</a:t>
            </a: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endParaRPr lang="en-GB" sz="2800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www.hotspotshield.com/lp/learn/what-is-ip-address/img/pi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29" y="2740118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5765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06" y="1422213"/>
            <a:ext cx="6423212" cy="518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Find the error, if any, in the following IPv4 addresses.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111.56.045.78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221.34.7.8.20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75.45.301.14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11100010.23.14.67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9282" y="2309301"/>
            <a:ext cx="512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- There must be no leading zero (Error - 045).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9282" y="3381055"/>
            <a:ext cx="51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- There can be no more than four numbers in an IPv4 address.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282" y="4450789"/>
            <a:ext cx="51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- Each number needs to be less than or equal to 255 (301 is outside this range).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855" y="5443568"/>
            <a:ext cx="512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- A mixture of binary notation and dotted-decimal notation is not allowed.</a:t>
            </a:r>
          </a:p>
        </p:txBody>
      </p:sp>
    </p:spTree>
    <p:extLst>
      <p:ext uri="{BB962C8B-B14F-4D97-AF65-F5344CB8AC3E}">
        <p14:creationId xmlns:p14="http://schemas.microsoft.com/office/powerpoint/2010/main" val="2135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0228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CLASSFUL 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20" y="1015275"/>
            <a:ext cx="11425516" cy="2209799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In the beginning, IPv4 addressing used the concept of classes.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The address space was divided into five classes: </a:t>
            </a:r>
            <a:r>
              <a:rPr lang="en-GB" b="1" dirty="0"/>
              <a:t>A, B, C, D, and E</a:t>
            </a:r>
            <a:r>
              <a:rPr lang="en-GB" dirty="0"/>
              <a:t>. Each class occupied some part of the IPV4 address space.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The first few bits in the first byte can immediately tell us the class of the address.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7311"/>
              </p:ext>
            </p:extLst>
          </p:nvPr>
        </p:nvGraphicFramePr>
        <p:xfrm>
          <a:off x="879062" y="3676774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81">
                  <a:extLst>
                    <a:ext uri="{9D8B030D-6E8A-4147-A177-3AD203B41FA5}">
                      <a16:colId xmlns:a16="http://schemas.microsoft.com/office/drawing/2014/main" val="2989019287"/>
                    </a:ext>
                  </a:extLst>
                </a:gridCol>
                <a:gridCol w="3432314">
                  <a:extLst>
                    <a:ext uri="{9D8B030D-6E8A-4147-A177-3AD203B41FA5}">
                      <a16:colId xmlns:a16="http://schemas.microsoft.com/office/drawing/2014/main" val="2660035798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2455591257"/>
                    </a:ext>
                  </a:extLst>
                </a:gridCol>
                <a:gridCol w="1258957">
                  <a:extLst>
                    <a:ext uri="{9D8B030D-6E8A-4147-A177-3AD203B41FA5}">
                      <a16:colId xmlns:a16="http://schemas.microsoft.com/office/drawing/2014/main" val="3726572440"/>
                    </a:ext>
                  </a:extLst>
                </a:gridCol>
                <a:gridCol w="1108766">
                  <a:extLst>
                    <a:ext uri="{9D8B030D-6E8A-4147-A177-3AD203B41FA5}">
                      <a16:colId xmlns:a16="http://schemas.microsoft.com/office/drawing/2014/main" val="115739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LEADING</a:t>
                      </a:r>
                      <a:r>
                        <a:rPr lang="en-GB" b="1" baseline="0" dirty="0"/>
                        <a:t> BITS</a:t>
                      </a:r>
                      <a:r>
                        <a:rPr lang="en-GB" b="1" dirty="0"/>
                        <a:t> (DECIMAL RANGE)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</a:t>
                      </a:r>
                      <a:r>
                        <a:rPr lang="en-GB" b="1" baseline="30000" dirty="0"/>
                        <a:t>ND</a:t>
                      </a:r>
                      <a:r>
                        <a:rPr lang="en-GB" b="1" baseline="0" dirty="0"/>
                        <a:t> BYTE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</a:t>
                      </a:r>
                      <a:r>
                        <a:rPr lang="en-GB" b="1" baseline="30000" dirty="0"/>
                        <a:t>RD</a:t>
                      </a:r>
                      <a:r>
                        <a:rPr lang="en-GB" b="1" dirty="0"/>
                        <a:t> BYTE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</a:t>
                      </a:r>
                      <a:r>
                        <a:rPr lang="en-GB" b="1" baseline="30000" dirty="0"/>
                        <a:t>TH</a:t>
                      </a:r>
                      <a:r>
                        <a:rPr lang="en-GB" b="1" dirty="0"/>
                        <a:t> BYTE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6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</a:t>
                      </a:r>
                      <a:r>
                        <a:rPr lang="en-GB" b="1" baseline="0" dirty="0"/>
                        <a:t> 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0           (0 – 127)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4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10         (128 – 191)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9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110       (192 – 223)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19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1110     (224 – 239)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1111     (240 – 255)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8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496" y="2085101"/>
            <a:ext cx="11339442" cy="6183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3000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CLASSFUL  ADDRESSING (2)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67245"/>
              </p:ext>
            </p:extLst>
          </p:nvPr>
        </p:nvGraphicFramePr>
        <p:xfrm>
          <a:off x="227496" y="2085101"/>
          <a:ext cx="11339442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6506">
                  <a:extLst>
                    <a:ext uri="{9D8B030D-6E8A-4147-A177-3AD203B41FA5}">
                      <a16:colId xmlns:a16="http://schemas.microsoft.com/office/drawing/2014/main" val="2989019287"/>
                    </a:ext>
                  </a:extLst>
                </a:gridCol>
                <a:gridCol w="2769958">
                  <a:extLst>
                    <a:ext uri="{9D8B030D-6E8A-4147-A177-3AD203B41FA5}">
                      <a16:colId xmlns:a16="http://schemas.microsoft.com/office/drawing/2014/main" val="2660035798"/>
                    </a:ext>
                  </a:extLst>
                </a:gridCol>
                <a:gridCol w="1711047">
                  <a:extLst>
                    <a:ext uri="{9D8B030D-6E8A-4147-A177-3AD203B41FA5}">
                      <a16:colId xmlns:a16="http://schemas.microsoft.com/office/drawing/2014/main" val="2455591257"/>
                    </a:ext>
                  </a:extLst>
                </a:gridCol>
                <a:gridCol w="1934818">
                  <a:extLst>
                    <a:ext uri="{9D8B030D-6E8A-4147-A177-3AD203B41FA5}">
                      <a16:colId xmlns:a16="http://schemas.microsoft.com/office/drawing/2014/main" val="3726572440"/>
                    </a:ext>
                  </a:extLst>
                </a:gridCol>
                <a:gridCol w="1722782">
                  <a:extLst>
                    <a:ext uri="{9D8B030D-6E8A-4147-A177-3AD203B41FA5}">
                      <a16:colId xmlns:a16="http://schemas.microsoft.com/office/drawing/2014/main" val="1157394437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1179871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LEADING BITS (DECIMAL-RANGE)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NO.  OF NETWORKS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ADDRESSES PER NETWORK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START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END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6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</a:t>
                      </a:r>
                      <a:r>
                        <a:rPr lang="en-GB" b="1" baseline="0" dirty="0"/>
                        <a:t> 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           (0 – 127)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128 (2</a:t>
                      </a:r>
                      <a:r>
                        <a:rPr lang="en-GB" b="0" baseline="30000" dirty="0"/>
                        <a:t>7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16,777,216(2</a:t>
                      </a:r>
                      <a:r>
                        <a:rPr lang="en-GB" b="0" baseline="30000" dirty="0"/>
                        <a:t>24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0.0.0.0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127.255.255.255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4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B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10         (128 – 191)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16,384(2</a:t>
                      </a:r>
                      <a:r>
                        <a:rPr lang="en-GB" b="0" baseline="30000" dirty="0"/>
                        <a:t>14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65,536(2</a:t>
                      </a:r>
                      <a:r>
                        <a:rPr lang="en-GB" b="0" baseline="30000" dirty="0"/>
                        <a:t>16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128.0.0.0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191.255.255.255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29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110       (192 – 223)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2,097,152 (2</a:t>
                      </a:r>
                      <a:r>
                        <a:rPr lang="en-GB" b="0" baseline="30000" dirty="0"/>
                        <a:t>21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256(2</a:t>
                      </a:r>
                      <a:r>
                        <a:rPr lang="en-GB" b="0" baseline="30000" dirty="0"/>
                        <a:t>8</a:t>
                      </a:r>
                      <a:r>
                        <a:rPr lang="en-GB" b="0" dirty="0"/>
                        <a:t>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192.0.0.0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223.255.255.255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9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1110     (224 – 239)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Not defined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Not defined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224.0.0.0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239.255.255.255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CLASS 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1111     (240 – 255)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Not defined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Not Defined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240.0.0.0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255.255.255.255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99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953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0166"/>
            <a:ext cx="69476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Find the class of each addresses below: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/>
              <a:t>00000001 00001011 00001011 11101111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/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/>
              <a:t>11000001 10000011 00011011 11111111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/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/>
              <a:t>14.23.120.8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endParaRPr lang="en-GB" dirty="0"/>
          </a:p>
          <a:p>
            <a:pPr marL="514350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dirty="0"/>
              <a:t>252.5.15.111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7623" y="2097741"/>
            <a:ext cx="478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 first bit is O. This is a class A address.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7623" y="2955725"/>
            <a:ext cx="478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The first 2 bits are 1; the third bit is O. This is a class C address.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2482" y="4001968"/>
            <a:ext cx="851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 first byte is 14 (between 0 and 127); the class is 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2482" y="4938554"/>
            <a:ext cx="840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 first byte is 252 (between 240 and 255); the class is E.</a:t>
            </a:r>
          </a:p>
        </p:txBody>
      </p:sp>
    </p:spTree>
    <p:extLst>
      <p:ext uri="{BB962C8B-B14F-4D97-AF65-F5344CB8AC3E}">
        <p14:creationId xmlns:p14="http://schemas.microsoft.com/office/powerpoint/2010/main" val="25944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43976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GB" dirty="0"/>
              <a:t>BLOCKS &amp; BLOCK SIZES IN IPV4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0" y="1398494"/>
            <a:ext cx="8696846" cy="502919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38882" y="2272553"/>
            <a:ext cx="3496236" cy="830997"/>
            <a:chOff x="8538882" y="2272553"/>
            <a:chExt cx="3496236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8888506" y="2272553"/>
              <a:ext cx="3146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Reserved for large organizations with a large number of attached hosts or routers. </a:t>
              </a:r>
              <a:r>
                <a:rPr lang="en-GB" sz="1600" b="1" dirty="0"/>
                <a:t>Too Large!</a:t>
              </a:r>
            </a:p>
          </p:txBody>
        </p:sp>
        <p:sp>
          <p:nvSpPr>
            <p:cNvPr id="8" name="Left Arrow 7"/>
            <p:cNvSpPr/>
            <p:nvPr/>
          </p:nvSpPr>
          <p:spPr>
            <a:xfrm>
              <a:off x="8538882" y="2541494"/>
              <a:ext cx="349624" cy="28238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25435" y="3934547"/>
            <a:ext cx="3509683" cy="1077218"/>
            <a:chOff x="8525435" y="3934547"/>
            <a:chExt cx="3509683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8888506" y="3934547"/>
              <a:ext cx="31466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Reserved for small organizations with a small number of</a:t>
              </a:r>
            </a:p>
            <a:p>
              <a:r>
                <a:rPr lang="en-GB" sz="1600" dirty="0"/>
                <a:t>attached hosts or routers. </a:t>
              </a:r>
              <a:r>
                <a:rPr lang="en-GB" sz="1600" b="1" dirty="0"/>
                <a:t>Too Small.</a:t>
              </a:r>
            </a:p>
          </p:txBody>
        </p:sp>
        <p:sp>
          <p:nvSpPr>
            <p:cNvPr id="9" name="Left Arrow 8"/>
            <p:cNvSpPr/>
            <p:nvPr/>
          </p:nvSpPr>
          <p:spPr>
            <a:xfrm>
              <a:off x="8525435" y="4224240"/>
              <a:ext cx="349624" cy="28238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11988" y="3103550"/>
            <a:ext cx="3523130" cy="830997"/>
            <a:chOff x="8511988" y="3103550"/>
            <a:chExt cx="352313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8888506" y="3103550"/>
              <a:ext cx="3146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Reserved for midsize organizations with tens of thousands of attached hosts or routers. </a:t>
              </a:r>
              <a:r>
                <a:rPr lang="en-GB" sz="1600" b="1" dirty="0"/>
                <a:t>Too Large!</a:t>
              </a: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8511988" y="3360832"/>
              <a:ext cx="349624" cy="282388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38882" y="5504208"/>
            <a:ext cx="3469342" cy="558182"/>
            <a:chOff x="8525435" y="3948446"/>
            <a:chExt cx="3469342" cy="558182"/>
          </a:xfrm>
        </p:grpSpPr>
        <p:sp>
          <p:nvSpPr>
            <p:cNvPr id="15" name="TextBox 14"/>
            <p:cNvSpPr txBox="1"/>
            <p:nvPr/>
          </p:nvSpPr>
          <p:spPr>
            <a:xfrm>
              <a:off x="8848165" y="3948446"/>
              <a:ext cx="3146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Reserved for future use </a:t>
              </a:r>
              <a:r>
                <a:rPr lang="en-GB" sz="1600" b="1" dirty="0"/>
                <a:t>Wasted!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8525435" y="4224240"/>
              <a:ext cx="349624" cy="28238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1660" y="6335205"/>
            <a:ext cx="1027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In c1assful addressing, a large part of the available addresses were wasted.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66602" y="426110"/>
            <a:ext cx="4441622" cy="2115384"/>
            <a:chOff x="7566602" y="426110"/>
            <a:chExt cx="4441622" cy="2115384"/>
          </a:xfrm>
        </p:grpSpPr>
        <p:sp>
          <p:nvSpPr>
            <p:cNvPr id="18" name="TextBox 17"/>
            <p:cNvSpPr txBox="1"/>
            <p:nvPr/>
          </p:nvSpPr>
          <p:spPr>
            <a:xfrm>
              <a:off x="7566602" y="426110"/>
              <a:ext cx="4441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A </a:t>
              </a:r>
              <a:r>
                <a:rPr lang="en-GB" sz="1600" b="1" dirty="0">
                  <a:solidFill>
                    <a:srgbClr val="FF0000"/>
                  </a:solidFill>
                </a:rPr>
                <a:t>unicast address</a:t>
              </a:r>
              <a:r>
                <a:rPr lang="en-GB" sz="1600" dirty="0">
                  <a:solidFill>
                    <a:srgbClr val="FF0000"/>
                  </a:solidFill>
                </a:rPr>
                <a:t> identifies a unique node on a network. Typically refers to a single sender or a single receiver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951304" y="1257107"/>
              <a:ext cx="910308" cy="12843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2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2160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DEPLETION OF IP ADDRESSES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8360" y="967318"/>
                <a:ext cx="10154920" cy="2136775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Clr>
                    <a:srgbClr val="00B050"/>
                  </a:buClr>
                  <a:buFont typeface="+mj-lt"/>
                  <a:buAutoNum type="arabicPeriod"/>
                </a:pPr>
                <a:r>
                  <a:rPr lang="en-GB" dirty="0"/>
                  <a:t>The flaws in classful addressing scheme combined with the fast growth of the Internet led to the near depletion of the available addresses. </a:t>
                </a:r>
              </a:p>
              <a:p>
                <a:pPr marL="514350" indent="-514350">
                  <a:buClr>
                    <a:srgbClr val="00B050"/>
                  </a:buClr>
                  <a:buFont typeface="+mj-lt"/>
                  <a:buAutoNum type="arabicPeriod"/>
                </a:pPr>
                <a:r>
                  <a:rPr lang="en-GB" dirty="0"/>
                  <a:t>Yet the number of devices on the Internet was much less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GB" dirty="0"/>
                  <a:t>address space.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8360" y="967318"/>
                <a:ext cx="10154920" cy="2136775"/>
              </a:xfrm>
              <a:blipFill>
                <a:blip r:embed="rId2"/>
                <a:stretch>
                  <a:fillRect l="-1261" t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red light&#10;&#10;Description automatically generated">
            <a:extLst>
              <a:ext uri="{FF2B5EF4-FFF2-40B4-BE49-F238E27FC236}">
                <a16:creationId xmlns:a16="http://schemas.microsoft.com/office/drawing/2014/main" id="{32F814A6-C6F0-4A50-81F6-79CC60716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" y="3104093"/>
            <a:ext cx="10080129" cy="38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8484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WHERE ARE WE IN THE SYLLABUS…</a:t>
            </a:r>
            <a:endParaRPr lang="en-US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9A20BB-BE42-4D3A-A8CC-4320AFDCEA85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9357" y="678484"/>
            <a:ext cx="10704443" cy="6072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u="sng" dirty="0"/>
              <a:t>Course Content: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Introduction:</a:t>
            </a:r>
            <a:r>
              <a:rPr lang="en-US" sz="1800" dirty="0"/>
              <a:t> Overview of Data Communications and Networking. </a:t>
            </a:r>
          </a:p>
          <a:p>
            <a:pPr marL="0" indent="0">
              <a:buNone/>
            </a:pPr>
            <a:r>
              <a:rPr lang="en-US" sz="1800" b="1" dirty="0"/>
              <a:t>Physical Layer:</a:t>
            </a:r>
            <a:r>
              <a:rPr lang="en-US" sz="1800" dirty="0"/>
              <a:t> Analog and Digital, Analog Signals, Digital Signals, Analog versus Digital, Data Rate Limits, Transmission Impairment, More about signals. </a:t>
            </a:r>
          </a:p>
          <a:p>
            <a:pPr marL="0" indent="0">
              <a:buNone/>
            </a:pPr>
            <a:r>
              <a:rPr lang="en-US" sz="1800" b="1" dirty="0"/>
              <a:t>Digital Transmission: </a:t>
            </a:r>
            <a:r>
              <a:rPr lang="en-US" sz="1800" dirty="0"/>
              <a:t>Line coding, Block coding, Sampling, Transmission mode. </a:t>
            </a:r>
          </a:p>
          <a:p>
            <a:pPr marL="0" indent="0">
              <a:buNone/>
            </a:pPr>
            <a:r>
              <a:rPr lang="en-US" sz="1800" b="1" dirty="0"/>
              <a:t>Analog Transmission:</a:t>
            </a:r>
            <a:r>
              <a:rPr lang="en-US" sz="1800" dirty="0"/>
              <a:t> Modulation of Digital Data; Telephone modems, modulation of Analog signals. </a:t>
            </a:r>
          </a:p>
          <a:p>
            <a:pPr marL="0" indent="0">
              <a:buNone/>
            </a:pPr>
            <a:r>
              <a:rPr lang="en-US" sz="1800" b="1" dirty="0"/>
              <a:t>Multiplexing: </a:t>
            </a:r>
            <a:r>
              <a:rPr lang="en-US" sz="1800" dirty="0"/>
              <a:t>FDM, WDM, TDM.</a:t>
            </a:r>
          </a:p>
          <a:p>
            <a:pPr marL="0" indent="0">
              <a:buNone/>
            </a:pPr>
            <a:r>
              <a:rPr lang="en-US" sz="1800" b="1" dirty="0"/>
              <a:t>Transmission Media: </a:t>
            </a:r>
            <a:r>
              <a:rPr lang="en-US" sz="1800" dirty="0"/>
              <a:t>Guided Media, Unguided media (wireless). </a:t>
            </a:r>
          </a:p>
          <a:p>
            <a:pPr marL="0" indent="0">
              <a:buNone/>
            </a:pPr>
            <a:r>
              <a:rPr lang="en-US" sz="1800" b="1" dirty="0"/>
              <a:t>Data Link Layer:</a:t>
            </a:r>
            <a:r>
              <a:rPr lang="en-US" sz="1800" dirty="0"/>
              <a:t> Error Detection and correction - Types of Errors, Detection, Error Correction; Data Link Control and Protocols-Flow and Error Control, Stop-and-wait ARQ. Go-Back-N ARQ, Selective Repeat ARQ, HDLC. Point-to-Point Access- Point–to-Point Protocol (PPP), PPP Stack, Multiple Access Random Access, Controlled Access, Channelization. </a:t>
            </a:r>
          </a:p>
          <a:p>
            <a:pPr marL="0" indent="0">
              <a:buNone/>
            </a:pPr>
            <a:r>
              <a:rPr lang="en-US" sz="1800" b="1" dirty="0"/>
              <a:t>Network Layer:</a:t>
            </a:r>
            <a:r>
              <a:rPr lang="en-US" sz="1800" dirty="0"/>
              <a:t> Host to Host Delivery: Internetworking, addressing and Routing Network Layer Protocols: ARP, IPV4, ICMP, IPV6 and ICMPV6 </a:t>
            </a:r>
          </a:p>
          <a:p>
            <a:pPr marL="0" indent="0">
              <a:buNone/>
            </a:pPr>
            <a:r>
              <a:rPr lang="en-US" sz="1800" b="1" dirty="0"/>
              <a:t>Transport Layer:</a:t>
            </a:r>
            <a:r>
              <a:rPr lang="en-US" sz="1800" dirty="0"/>
              <a:t> Process to Process Delivery: UDP; TCP congestion control and Quality of service. </a:t>
            </a:r>
          </a:p>
          <a:p>
            <a:pPr marL="0" indent="0">
              <a:buNone/>
            </a:pPr>
            <a:r>
              <a:rPr lang="en-US" sz="1800" b="1" dirty="0"/>
              <a:t>Application Layer:</a:t>
            </a:r>
            <a:r>
              <a:rPr lang="en-US" sz="1800" dirty="0"/>
              <a:t> Client Server Model, Socket Interface, Domain Name System (DNS): Electronic Mail (SMTP) and file transfer (FTP) HTTP and WWW. </a:t>
            </a:r>
          </a:p>
          <a:p>
            <a:pPr marL="0" indent="0">
              <a:buNone/>
            </a:pPr>
            <a:r>
              <a:rPr lang="en-US" sz="1800" b="1" dirty="0"/>
              <a:t>Local area Network: </a:t>
            </a:r>
            <a:r>
              <a:rPr lang="en-US" sz="1800" dirty="0"/>
              <a:t>Ethernet - Traditional Ethernet, Fast Ethernet, Gigabit Ethernet; Token bus, token ring; Wireless LANs - IEEE 802.11, Bluetooth virtual circuits: Frame Relay and ATM. </a:t>
            </a:r>
          </a:p>
          <a:p>
            <a:pPr marL="0" indent="0">
              <a:buNone/>
            </a:pPr>
            <a:r>
              <a:rPr lang="en-US" sz="1800" b="1" dirty="0"/>
              <a:t>Industrial Communication and Control Networks: </a:t>
            </a:r>
            <a:r>
              <a:rPr lang="en-US" sz="1800" dirty="0"/>
              <a:t>Transmission methods, Network topology, Contemporary networks – </a:t>
            </a:r>
            <a:r>
              <a:rPr lang="en-US" sz="1800" dirty="0" err="1"/>
              <a:t>Profibus</a:t>
            </a:r>
            <a:r>
              <a:rPr lang="en-US" sz="1800" dirty="0"/>
              <a:t>, Controller Area Network (CAN), </a:t>
            </a:r>
            <a:r>
              <a:rPr lang="en-US" sz="1800" dirty="0" err="1"/>
              <a:t>DeviceNet</a:t>
            </a:r>
            <a:r>
              <a:rPr lang="en-US" sz="1800" dirty="0"/>
              <a:t>, </a:t>
            </a:r>
            <a:r>
              <a:rPr lang="en-US" sz="1800" dirty="0" err="1"/>
              <a:t>CANopen</a:t>
            </a:r>
            <a:r>
              <a:rPr lang="en-US" sz="1800" dirty="0"/>
              <a:t>, Actuator Sensor Interface (AS-1),Industrial Ethernet.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30088" y="3975652"/>
            <a:ext cx="10442712" cy="490330"/>
          </a:xfrm>
          <a:prstGeom prst="round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CLASSLESS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26486" cy="2122261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dirty="0"/>
              <a:t>In classless addressing, </a:t>
            </a:r>
            <a:r>
              <a:rPr lang="en-GB" b="1" dirty="0"/>
              <a:t>when an entity needs to be connected to the Internet, it is granted a block (range) of addresses.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/>
              <a:t>The size of the block (the number of addresses) varies </a:t>
            </a:r>
            <a:r>
              <a:rPr lang="en-GB" dirty="0"/>
              <a:t>based on the nature and size of the entity.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114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RESTRICTIONS ON CLASSLESS 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7057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simplify the handling of addresses, the Internet authorities impose three restrictions on classless address blocks: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addresses in a block must be contiguous, </a:t>
            </a:r>
            <a:r>
              <a:rPr lang="en-GB" dirty="0" err="1"/>
              <a:t>i.e</a:t>
            </a:r>
            <a:r>
              <a:rPr lang="en-GB" dirty="0"/>
              <a:t> one after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number of addresses in a block must be a power of 2 , </a:t>
            </a:r>
            <a:r>
              <a:rPr lang="en-GB" dirty="0" err="1"/>
              <a:t>i.e</a:t>
            </a:r>
            <a:r>
              <a:rPr lang="en-GB" dirty="0"/>
              <a:t> 2</a:t>
            </a:r>
            <a:r>
              <a:rPr lang="en-GB" baseline="30000" dirty="0"/>
              <a:t>I</a:t>
            </a:r>
            <a:r>
              <a:rPr lang="en-GB" dirty="0"/>
              <a:t>, 2</a:t>
            </a:r>
            <a:r>
              <a:rPr lang="en-GB" baseline="30000" dirty="0"/>
              <a:t>2</a:t>
            </a:r>
            <a:r>
              <a:rPr lang="en-GB" dirty="0"/>
              <a:t>, 2</a:t>
            </a:r>
            <a:r>
              <a:rPr lang="en-GB" baseline="30000" dirty="0"/>
              <a:t>4</a:t>
            </a:r>
            <a:r>
              <a:rPr lang="en-GB" dirty="0"/>
              <a:t>, 2</a:t>
            </a:r>
            <a:r>
              <a:rPr lang="en-GB" baseline="30000" dirty="0"/>
              <a:t>8</a:t>
            </a:r>
            <a:r>
              <a:rPr lang="en-GB" dirty="0"/>
              <a:t>, ... 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The first address must be evenly divisible by the number of addresses.</a:t>
            </a:r>
          </a:p>
        </p:txBody>
      </p:sp>
    </p:spTree>
    <p:extLst>
      <p:ext uri="{BB962C8B-B14F-4D97-AF65-F5344CB8AC3E}">
        <p14:creationId xmlns:p14="http://schemas.microsoft.com/office/powerpoint/2010/main" val="5867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62A3-B0A0-3DF8-1528-45A7DFB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0905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IPv4 ROUTING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B5C0-FD37-A375-C5FE-6EBBD310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3" y="1114424"/>
            <a:ext cx="7623629" cy="5124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original Internet protocol used four key mechanisms in providing services, </a:t>
            </a:r>
            <a:r>
              <a:rPr lang="en-US" sz="2400" dirty="0" err="1"/>
              <a:t>i.e</a:t>
            </a:r>
            <a:r>
              <a:rPr lang="en-US" sz="2400" dirty="0"/>
              <a:t> 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b="1" dirty="0"/>
              <a:t>Type of Service </a:t>
            </a:r>
            <a:r>
              <a:rPr lang="en-US" sz="2400" dirty="0"/>
              <a:t>indicate the quality of the service desired.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b="1" dirty="0"/>
              <a:t>Time to Live </a:t>
            </a:r>
            <a:r>
              <a:rPr lang="en-US" sz="2400" dirty="0"/>
              <a:t>an upper bound on the lifetime of an internet datagram.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b="1" dirty="0"/>
              <a:t>Options</a:t>
            </a:r>
            <a:r>
              <a:rPr lang="en-US" sz="2400" dirty="0"/>
              <a:t> provides control functions r timestamps, security, and special routing.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Header Checksum </a:t>
            </a:r>
            <a:r>
              <a:rPr lang="en-US" sz="2400" dirty="0">
                <a:solidFill>
                  <a:srgbClr val="C00000"/>
                </a:solidFill>
              </a:rPr>
              <a:t>provides a verification that the information used in processing internet datagram has been transmitted correctly. </a:t>
            </a:r>
          </a:p>
          <a:p>
            <a:pPr marL="406400" indent="0">
              <a:buClr>
                <a:schemeClr val="accent6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Errors detected may be reported via the Internet Control Message Protocol (ICMP)</a:t>
            </a:r>
          </a:p>
          <a:p>
            <a:pPr marL="0" indent="0">
              <a:buClr>
                <a:schemeClr val="accent6"/>
              </a:buClr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3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B86-4643-1971-D4F6-E5D65357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68716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INTERNET CONTROL MESSAGE PROTOCOL (ICMP)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4E79-F973-67A4-8F57-BAEC2D0F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14" y="1146629"/>
            <a:ext cx="7957457" cy="54863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/>
              <a:t>Internet Control Message Protocol (ICMP) </a:t>
            </a:r>
            <a:r>
              <a:rPr lang="en-US" dirty="0"/>
              <a:t>is a network layer protocol used by network devices to diagnose network communication issues.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dirty="0"/>
              <a:t> Functions of the ICMP include: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/>
              <a:t>Error reporting: </a:t>
            </a:r>
            <a:r>
              <a:rPr lang="en-US" dirty="0"/>
              <a:t>why a datagram that was not discarded due to errors was not delivered to the destination 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b="1" dirty="0"/>
              <a:t>Reachability testing: </a:t>
            </a:r>
            <a:r>
              <a:rPr lang="en-US" dirty="0"/>
              <a:t>an echo message is sent to which the host must respond if it is up, </a:t>
            </a:r>
            <a:r>
              <a:rPr lang="en-US" dirty="0" err="1"/>
              <a:t>e.g</a:t>
            </a:r>
            <a:r>
              <a:rPr lang="en-US" dirty="0"/>
              <a:t> ping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Congestion control: </a:t>
            </a:r>
            <a:r>
              <a:rPr lang="en-US" dirty="0">
                <a:solidFill>
                  <a:srgbClr val="C00000"/>
                </a:solidFill>
              </a:rPr>
              <a:t>Source quench message is sent when datagrams are dropped because of buffer overflow. 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b="1" dirty="0">
                <a:solidFill>
                  <a:srgbClr val="C00000"/>
                </a:solidFill>
              </a:rPr>
              <a:t>Route-change information: </a:t>
            </a:r>
            <a:r>
              <a:rPr lang="en-US" dirty="0">
                <a:solidFill>
                  <a:srgbClr val="C00000"/>
                </a:solidFill>
              </a:rPr>
              <a:t>when a router realizes that a host should be using a different router to reach a destination it sends a message with the updated routing information. </a:t>
            </a:r>
          </a:p>
          <a:p>
            <a:pPr marL="971550" lvl="1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b="1" dirty="0">
                <a:solidFill>
                  <a:srgbClr val="C00000"/>
                </a:solidFill>
              </a:rPr>
              <a:t>Performance measuring: </a:t>
            </a:r>
            <a:r>
              <a:rPr lang="en-US" dirty="0">
                <a:solidFill>
                  <a:srgbClr val="C00000"/>
                </a:solidFill>
              </a:rPr>
              <a:t>check the time it takes to send datagrams to particular locations.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6F170-1AC4-7D7A-6CC5-D95547A9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71" y="1905000"/>
            <a:ext cx="3333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FC89-E729-4FCA-FD80-F5F47BEF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286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APPLICATION OF ICMP: REACHABILITY &amp;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C1631-68AF-A4E7-23F6-8D92F380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9170"/>
            <a:ext cx="5410766" cy="3063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47597-B56F-6C5C-4507-3D22C5F9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26" y="1968920"/>
            <a:ext cx="5188217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52770-68D6-5D75-C5F4-D564DBDC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81402"/>
            <a:ext cx="5631543" cy="270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4AF1B-2DA1-B13C-9C46-CD7F39EF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9" y="1781402"/>
            <a:ext cx="5252559" cy="23209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F5CA7C-3DD5-089C-62FA-6377570C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286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APPLICATION OF ICMP: REACHABILITY &amp; PERFORMANCE</a:t>
            </a:r>
          </a:p>
        </p:txBody>
      </p:sp>
    </p:spTree>
    <p:extLst>
      <p:ext uri="{BB962C8B-B14F-4D97-AF65-F5344CB8AC3E}">
        <p14:creationId xmlns:p14="http://schemas.microsoft.com/office/powerpoint/2010/main" val="268762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IPv4 PACKET HEADER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5156" y="3087756"/>
            <a:ext cx="8763000" cy="2997200"/>
            <a:chOff x="381000" y="0"/>
            <a:chExt cx="8763000" cy="2997200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0"/>
              <a:ext cx="345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IPv4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657350"/>
              <a:ext cx="111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10.1.1.1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5952" y="0"/>
              <a:ext cx="3538048" cy="2997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4953000" y="1885950"/>
              <a:ext cx="6858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4953000" y="2266950"/>
              <a:ext cx="6858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57600" y="2038350"/>
              <a:ext cx="111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10.1.0.2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590550"/>
              <a:ext cx="3213100" cy="177452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10817" y="1616765"/>
            <a:ext cx="1135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IPv4 packet header consists of 14 fields, of which 13 are required. The 13th field is optional and aptly named: options.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017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331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dirty="0"/>
              <a:t>INTERNET ASSIGNED NUMBERS AUTHORITY(IANA)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94321"/>
            <a:ext cx="6238461" cy="51052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</a:t>
            </a:r>
            <a:r>
              <a:rPr lang="en-GB" b="1" dirty="0"/>
              <a:t>Internet Assigned Numbers Authority (IANA) </a:t>
            </a:r>
            <a:r>
              <a:rPr lang="en-GB" dirty="0"/>
              <a:t>based in the United States, assigns and allocates IP addresses in a systematic, organized and consistent manner that benefits everyone globally.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With more than four billion IP addresses assigned worldwide, it's a bit overwhelming for just one single organization to handle.</a:t>
            </a:r>
          </a:p>
          <a:p>
            <a:r>
              <a:rPr lang="en-GB" dirty="0">
                <a:solidFill>
                  <a:srgbClr val="C00000"/>
                </a:solidFill>
              </a:rPr>
              <a:t>Part of the IP address allocation process has been simplified by assigning large blocks of IP addresses to</a:t>
            </a:r>
            <a:r>
              <a:rPr lang="en-GB" b="1" dirty="0">
                <a:solidFill>
                  <a:srgbClr val="C00000"/>
                </a:solidFill>
              </a:rPr>
              <a:t> Regional Internet Registries (RIR).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12" y="2476570"/>
            <a:ext cx="5888932" cy="3140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9185A-2A41-DF60-530D-EBB2EA208762}"/>
              </a:ext>
            </a:extLst>
          </p:cNvPr>
          <p:cNvSpPr txBox="1"/>
          <p:nvPr/>
        </p:nvSpPr>
        <p:spPr>
          <a:xfrm>
            <a:off x="7561944" y="5617334"/>
            <a:ext cx="265611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Latin America and Caribbean Network Information Centre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C1A98-A2B3-585C-FE72-AA9413F9AAAA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7910286" y="4905829"/>
            <a:ext cx="979715" cy="711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DC1A3F-5B27-0C59-7737-0CF4C8C8B3EF}"/>
              </a:ext>
            </a:extLst>
          </p:cNvPr>
          <p:cNvSpPr txBox="1"/>
          <p:nvPr/>
        </p:nvSpPr>
        <p:spPr>
          <a:xfrm>
            <a:off x="8799624" y="1523781"/>
            <a:ext cx="288800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Réseaux IP Européens Network Coordination Centre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AF2EDB-B574-17D5-3914-A5EF838F6A2C}"/>
              </a:ext>
            </a:extLst>
          </p:cNvPr>
          <p:cNvCxnSpPr>
            <a:stCxn id="8" idx="2"/>
          </p:cNvCxnSpPr>
          <p:nvPr/>
        </p:nvCxnSpPr>
        <p:spPr>
          <a:xfrm flipH="1">
            <a:off x="9869714" y="2447111"/>
            <a:ext cx="373913" cy="644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93905D-242D-52E1-75B8-416819817B8A}"/>
              </a:ext>
            </a:extLst>
          </p:cNvPr>
          <p:cNvSpPr txBox="1"/>
          <p:nvPr/>
        </p:nvSpPr>
        <p:spPr>
          <a:xfrm>
            <a:off x="8890001" y="4905829"/>
            <a:ext cx="30117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African Network Information Centre 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DBA788-1403-0A80-00AC-29781F2A6B7C}"/>
              </a:ext>
            </a:extLst>
          </p:cNvPr>
          <p:cNvCxnSpPr/>
          <p:nvPr/>
        </p:nvCxnSpPr>
        <p:spPr>
          <a:xfrm flipH="1" flipV="1">
            <a:off x="9608457" y="4466327"/>
            <a:ext cx="783772" cy="439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35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/>
              <a:t>ORGANIZATIONS </a:t>
            </a:r>
            <a:r>
              <a:rPr lang="en-GB" sz="4000" dirty="0"/>
              <a:t>INVOLVED</a:t>
            </a:r>
            <a:r>
              <a:rPr lang="en-GB" dirty="0"/>
              <a:t> IN NUMBER ASSIGNMENT</a:t>
            </a:r>
            <a:endParaRPr lang="en-US" dirty="0"/>
          </a:p>
        </p:txBody>
      </p:sp>
      <p:pic>
        <p:nvPicPr>
          <p:cNvPr id="1026" name="Picture 2" descr="http://www.cisco.com/web/about/ac123/ac147/images/ipj/ipj_12-1/121_rc_fig1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1" y="1690688"/>
            <a:ext cx="8710612" cy="50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F50CD4-3174-E18B-5F3D-EAF8FA35E96A}"/>
              </a:ext>
            </a:extLst>
          </p:cNvPr>
          <p:cNvGrpSpPr/>
          <p:nvPr/>
        </p:nvGrpSpPr>
        <p:grpSpPr>
          <a:xfrm>
            <a:off x="769257" y="1596571"/>
            <a:ext cx="3846286" cy="1654629"/>
            <a:chOff x="769257" y="1596571"/>
            <a:chExt cx="3846286" cy="16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635BB5-D186-15A1-68A4-79C232B6D198}"/>
                </a:ext>
              </a:extLst>
            </p:cNvPr>
            <p:cNvSpPr txBox="1"/>
            <p:nvPr/>
          </p:nvSpPr>
          <p:spPr>
            <a:xfrm>
              <a:off x="769257" y="1596571"/>
              <a:ext cx="22352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American Registry for Internet Numbers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8890AAC-1DAE-BA02-D7AC-B88D2728143F}"/>
                </a:ext>
              </a:extLst>
            </p:cNvPr>
            <p:cNvCxnSpPr/>
            <p:nvPr/>
          </p:nvCxnSpPr>
          <p:spPr>
            <a:xfrm>
              <a:off x="1886857" y="2278743"/>
              <a:ext cx="2728686" cy="972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9CC71C-B709-AEEB-C74B-24E5F81ABF02}"/>
              </a:ext>
            </a:extLst>
          </p:cNvPr>
          <p:cNvSpPr txBox="1"/>
          <p:nvPr/>
        </p:nvSpPr>
        <p:spPr>
          <a:xfrm>
            <a:off x="3251199" y="1208414"/>
            <a:ext cx="368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Internet Assigned Numbers Authority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CD339B-3B33-B476-687D-7933B93BBCFF}"/>
              </a:ext>
            </a:extLst>
          </p:cNvPr>
          <p:cNvGrpSpPr/>
          <p:nvPr/>
        </p:nvGrpSpPr>
        <p:grpSpPr>
          <a:xfrm>
            <a:off x="160198" y="3701143"/>
            <a:ext cx="3453318" cy="2393067"/>
            <a:chOff x="160198" y="3701143"/>
            <a:chExt cx="3453318" cy="23930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631682-AF21-D28B-39B3-CFF1F0C554FC}"/>
                </a:ext>
              </a:extLst>
            </p:cNvPr>
            <p:cNvGrpSpPr/>
            <p:nvPr/>
          </p:nvGrpSpPr>
          <p:grpSpPr>
            <a:xfrm>
              <a:off x="769257" y="3701143"/>
              <a:ext cx="986972" cy="1929618"/>
              <a:chOff x="769257" y="3701143"/>
              <a:chExt cx="986972" cy="192961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109973-A051-8480-F6C6-C21F950DD757}"/>
                  </a:ext>
                </a:extLst>
              </p:cNvPr>
              <p:cNvSpPr txBox="1"/>
              <p:nvPr/>
            </p:nvSpPr>
            <p:spPr>
              <a:xfrm>
                <a:off x="769257" y="5261429"/>
                <a:ext cx="74732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KENIC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6D30F3F-9923-DFBA-418D-B037DD667F6A}"/>
                  </a:ext>
                </a:extLst>
              </p:cNvPr>
              <p:cNvCxnSpPr/>
              <p:nvPr/>
            </p:nvCxnSpPr>
            <p:spPr>
              <a:xfrm flipH="1">
                <a:off x="1146629" y="3701143"/>
                <a:ext cx="609600" cy="14661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624132-427D-BA66-751F-0C4541692AB2}"/>
                </a:ext>
              </a:extLst>
            </p:cNvPr>
            <p:cNvSpPr txBox="1"/>
            <p:nvPr/>
          </p:nvSpPr>
          <p:spPr>
            <a:xfrm>
              <a:off x="160198" y="5724878"/>
              <a:ext cx="3453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Kenya Network Information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7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174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REGIONAL INTERNET REGISTRY (RIR)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57" y="1295537"/>
            <a:ext cx="10515600" cy="5449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Regional Internet Registry (RIR) </a:t>
            </a:r>
            <a:r>
              <a:rPr lang="en-GB" dirty="0"/>
              <a:t>is an organization that manages and controls Internet addresses in a specific region, usually a country and sometimes an entire continent. RIRs control assigning and distributing IP addresses and domain registrations.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American Registry for Internet Numbers(ARIN): </a:t>
            </a:r>
            <a:r>
              <a:rPr lang="en-GB" dirty="0">
                <a:solidFill>
                  <a:srgbClr val="FF0000"/>
                </a:solidFill>
              </a:rPr>
              <a:t>North America, including Canada, the United States and portions of the Caribbean.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Reseaux IP </a:t>
            </a:r>
            <a:r>
              <a:rPr lang="en-GB" b="1" dirty="0" err="1">
                <a:solidFill>
                  <a:srgbClr val="FF0000"/>
                </a:solidFill>
              </a:rPr>
              <a:t>Europens</a:t>
            </a:r>
            <a:r>
              <a:rPr lang="en-GB" b="1" dirty="0">
                <a:solidFill>
                  <a:srgbClr val="FF0000"/>
                </a:solidFill>
              </a:rPr>
              <a:t> Network Coordination Centre (RIPE NCC):  </a:t>
            </a:r>
            <a:r>
              <a:rPr lang="en-GB" dirty="0">
                <a:solidFill>
                  <a:srgbClr val="FF0000"/>
                </a:solidFill>
              </a:rPr>
              <a:t>Europe, the Middle East and Central Asia.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Asia-Pacific Network Information Centre (APNIC): </a:t>
            </a:r>
            <a:r>
              <a:rPr lang="en-GB" dirty="0">
                <a:solidFill>
                  <a:srgbClr val="FF0000"/>
                </a:solidFill>
              </a:rPr>
              <a:t>Asia and the Pacific Rim.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Latin American and Caribbean Internet Address Registry (LACNIC):  </a:t>
            </a:r>
            <a:r>
              <a:rPr lang="en-GB" dirty="0">
                <a:solidFill>
                  <a:srgbClr val="FF0000"/>
                </a:solidFill>
              </a:rPr>
              <a:t>Latin America and the Caribbean.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African Network Information Centre (</a:t>
            </a:r>
            <a:r>
              <a:rPr lang="en-GB" b="1" dirty="0" err="1">
                <a:solidFill>
                  <a:srgbClr val="FF0000"/>
                </a:solidFill>
              </a:rPr>
              <a:t>AfriNIC</a:t>
            </a:r>
            <a:r>
              <a:rPr lang="en-GB" b="1" dirty="0">
                <a:solidFill>
                  <a:srgbClr val="FF0000"/>
                </a:solidFill>
              </a:rPr>
              <a:t>): </a:t>
            </a:r>
            <a:r>
              <a:rPr lang="en-GB" dirty="0">
                <a:solidFill>
                  <a:srgbClr val="FF0000"/>
                </a:solidFill>
              </a:rPr>
              <a:t>African continent.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9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7652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FUNCTION OF THE NETWORK LAYER</a:t>
            </a:r>
            <a:endParaRPr lang="en-US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1288116"/>
            <a:ext cx="2538132" cy="34990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89779" y="3388660"/>
            <a:ext cx="4912659" cy="2308324"/>
            <a:chOff x="3213847" y="4007224"/>
            <a:chExt cx="4912659" cy="2308324"/>
          </a:xfrm>
        </p:grpSpPr>
        <p:sp>
          <p:nvSpPr>
            <p:cNvPr id="7" name="TextBox 6"/>
            <p:cNvSpPr txBox="1"/>
            <p:nvPr/>
          </p:nvSpPr>
          <p:spPr>
            <a:xfrm>
              <a:off x="4065494" y="4007224"/>
              <a:ext cx="406101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0000"/>
                  </a:solidFill>
                </a:rPr>
                <a:t>The Network Layer</a:t>
              </a:r>
            </a:p>
            <a:p>
              <a:pPr marL="342900" indent="-342900">
                <a:buClr>
                  <a:schemeClr val="accent6">
                    <a:lumMod val="50000"/>
                  </a:schemeClr>
                </a:buClr>
                <a:buFont typeface="+mj-lt"/>
                <a:buAutoNum type="arabicPeriod"/>
              </a:pPr>
              <a:r>
                <a:rPr lang="en-GB" dirty="0">
                  <a:solidFill>
                    <a:srgbClr val="FF0000"/>
                  </a:solidFill>
                </a:rPr>
                <a:t>Responsible for the source-to-destination delivery of a packet, possibly across multiple networks (links).</a:t>
              </a:r>
            </a:p>
            <a:p>
              <a:pPr marL="342900" indent="-342900">
                <a:buClr>
                  <a:schemeClr val="accent6">
                    <a:lumMod val="50000"/>
                  </a:schemeClr>
                </a:buClr>
                <a:buFont typeface="+mj-lt"/>
                <a:buAutoNum type="arabicPeriod"/>
              </a:pPr>
              <a:r>
                <a:rPr lang="en-GB" dirty="0">
                  <a:solidFill>
                    <a:srgbClr val="FF0000"/>
                  </a:solidFill>
                </a:rPr>
                <a:t>Functions include:</a:t>
              </a:r>
            </a:p>
            <a:p>
              <a:pPr marL="800100" lvl="1" indent="-342900">
                <a:buClr>
                  <a:schemeClr val="accent6">
                    <a:lumMod val="50000"/>
                  </a:schemeClr>
                </a:buClr>
                <a:buFont typeface="+mj-lt"/>
                <a:buAutoNum type="alphaLcParenR"/>
              </a:pPr>
              <a:r>
                <a:rPr lang="en-GB" dirty="0">
                  <a:solidFill>
                    <a:srgbClr val="FF0000"/>
                  </a:solidFill>
                </a:rPr>
                <a:t>Logical addressing</a:t>
              </a:r>
            </a:p>
            <a:p>
              <a:pPr marL="800100" lvl="1" indent="-342900">
                <a:buClr>
                  <a:schemeClr val="accent6">
                    <a:lumMod val="50000"/>
                  </a:schemeClr>
                </a:buClr>
                <a:buFont typeface="+mj-lt"/>
                <a:buAutoNum type="alphaLcParenR"/>
              </a:pPr>
              <a:r>
                <a:rPr lang="en-GB" dirty="0">
                  <a:solidFill>
                    <a:srgbClr val="FF0000"/>
                  </a:solidFill>
                </a:rPr>
                <a:t>Routing of Packets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13847" y="4182035"/>
              <a:ext cx="793377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8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ROLE OF THE REGIONAL INTERNET REGISTRY (RIR)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921565"/>
            <a:ext cx="10515600" cy="37553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Internet Assigned Numbers Authority (IANA) </a:t>
            </a:r>
            <a:r>
              <a:rPr lang="en-GB" dirty="0"/>
              <a:t>allocates IP addresses to each RIR, which takes it from there, handling the next level of allocation. An RIR serves: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Large regional entities, including Internet Service Providers (ISPs)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Educational institutions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Governments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Large corporation and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NUMBER RESOURCE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8" y="1467816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All five RIRs combined to form the </a:t>
            </a:r>
            <a:r>
              <a:rPr lang="en-GB" b="1" dirty="0"/>
              <a:t>Number Resource Organization (NRO)</a:t>
            </a:r>
            <a:r>
              <a:rPr lang="en-GB" dirty="0"/>
              <a:t>. 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The NRO helps the RIRs coordinate technical and policy initiatives among themselves. 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The mission of the NRO is to:</a:t>
            </a: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sz="2800" dirty="0">
                <a:solidFill>
                  <a:srgbClr val="FF0000"/>
                </a:solidFill>
              </a:rPr>
              <a:t>Keep tabs on the IP address resource pool, protecting available IP addresses</a:t>
            </a: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sz="2800" dirty="0">
                <a:solidFill>
                  <a:srgbClr val="FF0000"/>
                </a:solidFill>
              </a:rPr>
              <a:t>Protect and promote the policies of the Internet</a:t>
            </a:r>
          </a:p>
          <a:p>
            <a:pPr marL="971550" lvl="1" indent="-514350">
              <a:buClr>
                <a:schemeClr val="accent6"/>
              </a:buClr>
              <a:buFont typeface="+mj-lt"/>
              <a:buAutoNum type="alphaLcParenR"/>
            </a:pPr>
            <a:r>
              <a:rPr lang="en-GB" sz="2800" dirty="0">
                <a:solidFill>
                  <a:srgbClr val="FF0000"/>
                </a:solidFill>
              </a:rPr>
              <a:t>Serve as a focal point for input from the Internet communities in each RIR.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56507-E930-494D-AEB3-676EB319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50"/>
            <a:ext cx="12192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2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B0FB2-76CE-A9D3-58CE-FB1BFD47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04812"/>
            <a:ext cx="120491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4D2B5-522B-4923-CA1A-7DA1DB1D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" y="15699"/>
            <a:ext cx="12173576" cy="68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1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7E300-A25B-35D6-3F0A-72107914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478971"/>
            <a:ext cx="10784114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30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NETWORK LAYER IN TCP/IP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59" y="1364974"/>
            <a:ext cx="6234108" cy="3273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17" y="1364974"/>
            <a:ext cx="51948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en-GB" sz="2000" b="1" dirty="0"/>
              <a:t>Internet Protocol version 4 (IPv4) </a:t>
            </a:r>
            <a:r>
              <a:rPr lang="en-GB" sz="2000" dirty="0"/>
              <a:t>is the fourth version of the Internet Protocol (IP). 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en-GB" sz="2000" dirty="0"/>
              <a:t>It is one of the core protocols of standards-based internetworking methods in the Internet, and was the </a:t>
            </a:r>
            <a:r>
              <a:rPr lang="en-GB" sz="2000" b="1" dirty="0"/>
              <a:t>first version deployed for production in the ARPANET in 1983</a:t>
            </a:r>
            <a:r>
              <a:rPr lang="en-GB" sz="2000" dirty="0"/>
              <a:t>.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en-GB" sz="2000" dirty="0"/>
              <a:t>It still routes most Internet traffic today, despite the ongoing deployment of a successor protocol, IPv6. </a:t>
            </a:r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Clr>
                <a:schemeClr val="accent6"/>
              </a:buClr>
              <a:buFont typeface="+mj-lt"/>
              <a:buAutoNum type="arabicPeriod"/>
            </a:pPr>
            <a:r>
              <a:rPr lang="en-GB" sz="2000" b="1" dirty="0"/>
              <a:t>IPv4 is described in IETF publication RFC 791 (September 1981)</a:t>
            </a:r>
            <a:r>
              <a:rPr lang="en-GB" sz="2000" dirty="0"/>
              <a:t>.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BDCA42-6D03-42BC-8AFF-311C0CF25A5F}"/>
              </a:ext>
            </a:extLst>
          </p:cNvPr>
          <p:cNvGrpSpPr/>
          <p:nvPr/>
        </p:nvGrpSpPr>
        <p:grpSpPr>
          <a:xfrm>
            <a:off x="4609322" y="4903303"/>
            <a:ext cx="7207245" cy="1569660"/>
            <a:chOff x="4609322" y="4903303"/>
            <a:chExt cx="7207245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F82B67-6B28-44A4-95A8-B7A758D7F1A2}"/>
                </a:ext>
              </a:extLst>
            </p:cNvPr>
            <p:cNvSpPr txBox="1"/>
            <p:nvPr/>
          </p:nvSpPr>
          <p:spPr>
            <a:xfrm>
              <a:off x="6264852" y="4903303"/>
              <a:ext cx="5551715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rgbClr val="FF0000"/>
                  </a:solidFill>
                </a:rPr>
                <a:t>What is RFC?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Request for Comments (RFC</a:t>
              </a:r>
              <a:r>
                <a:rPr lang="en-US" sz="1600" dirty="0">
                  <a:solidFill>
                    <a:srgbClr val="FF0000"/>
                  </a:solidFill>
                </a:rPr>
                <a:t>) is a type of text document from the technology community. An RFC document typically comes from the Internet Engineering Task Force (IETF), the Internet Research Task Force (IRTF) &amp;  the Internet Architecture Board (IAB),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5988F3-1ABB-4FC3-AE67-829A61532CD9}"/>
                </a:ext>
              </a:extLst>
            </p:cNvPr>
            <p:cNvCxnSpPr/>
            <p:nvPr/>
          </p:nvCxnSpPr>
          <p:spPr>
            <a:xfrm flipH="1" flipV="1">
              <a:off x="4609322" y="5318449"/>
              <a:ext cx="1707502" cy="6624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8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EBC39B-E7AC-499C-A1BC-5F466C87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12192000" cy="6134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FE8786-7147-4E88-8BFF-228108EE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389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RFCs ARE AVAILABLE AT WEBSITE:  IETF.ORG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846C-5AFF-F399-6596-29747755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96145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 INTERNET PROTOCOL (IP)?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0199-F133-3852-0792-C26876FB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57" y="1404711"/>
            <a:ext cx="5722257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internet protocol provides the functions necessary to deliver a package of bits (an internet datagram) </a:t>
            </a:r>
            <a:r>
              <a:rPr lang="en-US" dirty="0"/>
              <a:t>from a source to a destination over an interconnected system of networks.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internet modules use the addresses carried in the Internet Protocol header   </a:t>
            </a:r>
            <a:r>
              <a:rPr lang="en-US" dirty="0"/>
              <a:t>to transmit internet datagrams toward their destinations.  The selection of a path for transmission is called routing.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The internet modules use fields in the internet header to fragment and reassemble internet datagrams </a:t>
            </a:r>
            <a:r>
              <a:rPr lang="en-US" dirty="0">
                <a:solidFill>
                  <a:srgbClr val="C00000"/>
                </a:solidFill>
              </a:rPr>
              <a:t>when necessary for transmission through "small packet" networks.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3C15A4-2C15-C4D6-81E1-492A555C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42" y="1248230"/>
            <a:ext cx="5555343" cy="46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GB" b="1" dirty="0"/>
              <a:t>IP PROTOCOL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5470" y="1435660"/>
                <a:ext cx="6584577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Most of the time, computers communicate through the Internet. </a:t>
                </a:r>
              </a:p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r>
                  <a:rPr lang="en-GB" b="1" dirty="0">
                    <a:solidFill>
                      <a:schemeClr val="tx1"/>
                    </a:solidFill>
                  </a:rPr>
                  <a:t>IPv4 (IP version 4),  Internet addresses are 32 bits in length. </a:t>
                </a:r>
                <a:r>
                  <a:rPr lang="en-GB" dirty="0">
                    <a:solidFill>
                      <a:schemeClr val="tx1"/>
                    </a:solidFill>
                  </a:rPr>
                  <a:t>This gives us a maximum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>
                        <a:solidFill>
                          <a:schemeClr val="tx1"/>
                        </a:solidFill>
                      </a:rPr>
                      <m:t>4,294,967,296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addresses. </a:t>
                </a:r>
              </a:p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r>
                  <a:rPr lang="en-GB" b="1" dirty="0">
                    <a:solidFill>
                      <a:schemeClr val="tx1"/>
                    </a:solidFill>
                  </a:rPr>
                  <a:t>Only  3.7 billion  addresses are available  </a:t>
                </a:r>
                <a:r>
                  <a:rPr lang="en-GB" dirty="0">
                    <a:solidFill>
                      <a:schemeClr val="tx1"/>
                    </a:solidFill>
                  </a:rPr>
                  <a:t>to   the public </a:t>
                </a:r>
                <a:r>
                  <a:rPr lang="en-GB" dirty="0">
                    <a:solidFill>
                      <a:srgbClr val="FF0000"/>
                    </a:solidFill>
                  </a:rPr>
                  <a:t>. The rest are reserved  for private use.</a:t>
                </a:r>
              </a:p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endParaRPr lang="en-GB" dirty="0"/>
              </a:p>
              <a:p>
                <a:pPr marL="514350" indent="-514350">
                  <a:buClr>
                    <a:schemeClr val="accent6"/>
                  </a:buClr>
                  <a:buFont typeface="+mj-lt"/>
                  <a:buAutoNum type="arabicPeriod"/>
                </a:pPr>
                <a:r>
                  <a:rPr lang="en-GB" b="1" dirty="0">
                    <a:solidFill>
                      <a:srgbClr val="C00000"/>
                    </a:solidFill>
                  </a:rPr>
                  <a:t>To address the envisaged shortage of addresses, IPV6 has been developed </a:t>
                </a:r>
                <a:r>
                  <a:rPr lang="en-GB" dirty="0">
                    <a:solidFill>
                      <a:srgbClr val="C00000"/>
                    </a:solidFill>
                  </a:rPr>
                  <a:t>which uses 128 bits address field yielding a maximum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addreses.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470" y="1435660"/>
                <a:ext cx="6584577" cy="4351338"/>
              </a:xfrm>
              <a:blipFill>
                <a:blip r:embed="rId2"/>
                <a:stretch>
                  <a:fillRect l="-1481" t="-3506" r="-926" b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6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4D13-5FBF-DB05-E75B-332DDF62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8101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PRIVATE &amp; PUBLIC IP ADDRESSES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F3443-10D4-D3AC-A26D-E6397567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64" y="1186667"/>
            <a:ext cx="6849036" cy="509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A0E49-DD0D-1331-8F87-02282DC5E94C}"/>
              </a:ext>
            </a:extLst>
          </p:cNvPr>
          <p:cNvSpPr txBox="1"/>
          <p:nvPr/>
        </p:nvSpPr>
        <p:spPr>
          <a:xfrm>
            <a:off x="208344" y="1186667"/>
            <a:ext cx="49192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/>
              <a:t>A public IP address identifies you to the wider internet </a:t>
            </a:r>
            <a:r>
              <a:rPr lang="en-US" sz="2800" dirty="0"/>
              <a:t>so that all the information you’re searching for can find you. 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A private IP address is used within a private network to connect securely to other devices </a:t>
            </a:r>
            <a:r>
              <a:rPr lang="en-US" sz="2800" dirty="0">
                <a:solidFill>
                  <a:srgbClr val="C00000"/>
                </a:solidFill>
              </a:rPr>
              <a:t>within that same network.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/>
              <a:t>IPV4 ADDRESS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02" y="1088779"/>
            <a:ext cx="6893859" cy="515339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IPv4 addresses are unique in the sense that each address defines one, and only one, connection to the Internet.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/>
              <a:t>Two devices cannot have the same IPV4 address at the same time. 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However, it is possible to have an address shared by two devices at different times through what is referred to as </a:t>
            </a:r>
            <a:r>
              <a:rPr lang="en-GB" b="1" dirty="0">
                <a:solidFill>
                  <a:srgbClr val="C00000"/>
                </a:solidFill>
              </a:rPr>
              <a:t>Dynamic Host Configuration Protocol(DHCP).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If a device operating at the network layer has </a:t>
            </a:r>
            <a:r>
              <a:rPr lang="en-GB" i="1" dirty="0">
                <a:solidFill>
                  <a:srgbClr val="C00000"/>
                </a:solidFill>
              </a:rPr>
              <a:t>m </a:t>
            </a:r>
            <a:r>
              <a:rPr lang="en-GB" dirty="0">
                <a:solidFill>
                  <a:srgbClr val="C00000"/>
                </a:solidFill>
              </a:rPr>
              <a:t>connections to the Internet, it needs to have </a:t>
            </a:r>
            <a:r>
              <a:rPr lang="en-GB" i="1" dirty="0">
                <a:solidFill>
                  <a:srgbClr val="C00000"/>
                </a:solidFill>
              </a:rPr>
              <a:t>m </a:t>
            </a:r>
            <a:r>
              <a:rPr lang="en-GB" dirty="0">
                <a:solidFill>
                  <a:srgbClr val="C00000"/>
                </a:solidFill>
              </a:rPr>
              <a:t>addresses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2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2427</Words>
  <Application>Microsoft Office PowerPoint</Application>
  <PresentationFormat>Widescreen</PresentationFormat>
  <Paragraphs>247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Cambria Math</vt:lpstr>
      <vt:lpstr>Montserrat</vt:lpstr>
      <vt:lpstr>Office Theme</vt:lpstr>
      <vt:lpstr>NETWORK LAYER (Functions of Layer, IPV4 – Addressing, IP Packet Headers,  IP Address Assignment-Functions of IANA, AFRINIC, KENIC and ISPs) </vt:lpstr>
      <vt:lpstr>WHERE ARE WE IN THE SYLLABUS…</vt:lpstr>
      <vt:lpstr>FUNCTION OF THE NETWORK LAYER</vt:lpstr>
      <vt:lpstr>NETWORK LAYER IN TCP/IP </vt:lpstr>
      <vt:lpstr>RFCs ARE AVAILABLE AT WEBSITE:  IETF.ORG</vt:lpstr>
      <vt:lpstr>WHAT IS INTERNET PROTOCOL (IP)?</vt:lpstr>
      <vt:lpstr>IP PROTOCOL</vt:lpstr>
      <vt:lpstr>PRIVATE &amp; PUBLIC IP ADDRESSES</vt:lpstr>
      <vt:lpstr>IPV4 ADDRESS FIELD</vt:lpstr>
      <vt:lpstr>HOW DO I FIND YOUR IP ADDRESS?</vt:lpstr>
      <vt:lpstr>HOW DO I FIND THE IP ADDRESS OF A DOAIN NAME?</vt:lpstr>
      <vt:lpstr>INTERPRETING TRACERT RESULTS</vt:lpstr>
      <vt:lpstr>IPV4 NOTATIONS</vt:lpstr>
      <vt:lpstr>WORKED EXAMPLE</vt:lpstr>
      <vt:lpstr>CLASSFUL  ADDRESSING</vt:lpstr>
      <vt:lpstr>CLASSFUL  ADDRESSING (2)</vt:lpstr>
      <vt:lpstr>WORKED EXAMPLE</vt:lpstr>
      <vt:lpstr>BLOCKS &amp; BLOCK SIZES IN IPV4</vt:lpstr>
      <vt:lpstr>DEPLETION OF IP ADDRESSES</vt:lpstr>
      <vt:lpstr>CLASSLESS ADDRESSING</vt:lpstr>
      <vt:lpstr>RESTRICTIONS ON CLASSLESS  ADDRESSING</vt:lpstr>
      <vt:lpstr>IPv4 ROUTING MECHANISMS</vt:lpstr>
      <vt:lpstr>INTERNET CONTROL MESSAGE PROTOCOL (ICMP)</vt:lpstr>
      <vt:lpstr>APPLICATION OF ICMP: REACHABILITY &amp; PERFORMANCE</vt:lpstr>
      <vt:lpstr>APPLICATION OF ICMP: REACHABILITY &amp; PERFORMANCE</vt:lpstr>
      <vt:lpstr>IPv4 PACKET HEADER</vt:lpstr>
      <vt:lpstr>INTERNET ASSIGNED NUMBERS AUTHORITY(IANA)</vt:lpstr>
      <vt:lpstr>ORGANIZATIONS INVOLVED IN NUMBER ASSIGNMENT</vt:lpstr>
      <vt:lpstr>REGIONAL INTERNET REGISTRY (RIR)</vt:lpstr>
      <vt:lpstr>ROLE OF THE REGIONAL INTERNET REGISTRY (RIR)</vt:lpstr>
      <vt:lpstr>NUMBER RESOURCE ORGANIZATION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LAYER (Functions of Layer, IPV4 – Addressing, IP Packet Headers,  IP Address Assignment-Functions of IANA, AFRINIC, KENIC and ISPs)</dc:title>
  <dc:creator>James Kulubi</dc:creator>
  <cp:lastModifiedBy>James Kulubi</cp:lastModifiedBy>
  <cp:revision>27</cp:revision>
  <dcterms:created xsi:type="dcterms:W3CDTF">2020-02-19T07:30:19Z</dcterms:created>
  <dcterms:modified xsi:type="dcterms:W3CDTF">2026-03-09T03:13:47Z</dcterms:modified>
</cp:coreProperties>
</file>